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257" r:id="rId3"/>
    <p:sldId id="259" r:id="rId4"/>
    <p:sldId id="261" r:id="rId5"/>
    <p:sldId id="286" r:id="rId6"/>
    <p:sldId id="287" r:id="rId7"/>
    <p:sldId id="288" r:id="rId8"/>
    <p:sldId id="289" r:id="rId9"/>
    <p:sldId id="29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Schoolbook" panose="02040604050505020304" pitchFamily="18" charset="0"/>
      <p:regular r:id="rId39"/>
      <p:bold r:id="rId40"/>
      <p:italic r:id="rId41"/>
      <p:boldItalic r:id="rId42"/>
    </p:embeddedFont>
    <p:embeddedFont>
      <p:font typeface="Montserrat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11E95A-CA02-4DD2-B3AE-B5CEAF39A960}">
  <a:tblStyle styleId="{6D11E95A-CA02-4DD2-B3AE-B5CEAF39A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71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12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8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51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udlabspro.com/develop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{6D11E95A-CA02-4DD2-B3AE-B5CEAF39A960}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 was taken from Kaggle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latin typeface="Century Schoolbook" panose="02040604050505020304" pitchFamily="18" charset="0"/>
              </a:rPr>
              <a:t>This dataset contains information on default payments, demographic factors, credit data, history of payment, and bill statements of credit card clients in Taiwan from April 2005 to September 2005</a:t>
            </a:r>
            <a:r>
              <a:rPr lang="en-US" dirty="0"/>
              <a:t>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360500" y="149304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600"/>
              </a:spcBef>
            </a:pPr>
            <a:r>
              <a:rPr lang="en-US" u="sng" dirty="0">
                <a:hlinkClick r:id="rId3"/>
              </a:rPr>
              <a:t>https://www.fraudlabspro.com/developer</a:t>
            </a:r>
            <a:endParaRPr lang="en-US" u="sng" dirty="0"/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rgbClr val="454F5B"/>
                </a:solidFill>
                <a:latin typeface="Century Schoolbook" panose="02040604050505020304" pitchFamily="18" charset="0"/>
                <a:ea typeface="Montserrat"/>
                <a:cs typeface="Montserrat"/>
                <a:sym typeface="Montserrat"/>
              </a:rPr>
              <a:t>A small amount of data was also collected from an API on credit card default data, but wasn’t used as it was too difficult to merge </a:t>
            </a:r>
            <a:endParaRPr dirty="0">
              <a:solidFill>
                <a:srgbClr val="454F5B"/>
              </a:solidFill>
              <a:latin typeface="Century Schoolbook" panose="02040604050505020304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691200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1"/>
                </a:solidFill>
              </a:rPr>
              <a:t>Yellow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Is the color of gold, butter and ripe lemons. In the spectrum of visible light, yellow is found between green and orange.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3321088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5950975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pSp>
        <p:nvGrpSpPr>
          <p:cNvPr id="230" name="Google Shape;230;p28"/>
          <p:cNvGrpSpPr/>
          <p:nvPr/>
        </p:nvGrpSpPr>
        <p:grpSpPr>
          <a:xfrm>
            <a:off x="791052" y="3044097"/>
            <a:ext cx="585818" cy="540828"/>
            <a:chOff x="3782700" y="1538287"/>
            <a:chExt cx="1578600" cy="1578600"/>
          </a:xfrm>
        </p:grpSpPr>
        <p:sp>
          <p:nvSpPr>
            <p:cNvPr id="231" name="Google Shape;23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3418962" y="3044097"/>
            <a:ext cx="585818" cy="540828"/>
            <a:chOff x="3782700" y="1538287"/>
            <a:chExt cx="1578600" cy="1578600"/>
          </a:xfrm>
        </p:grpSpPr>
        <p:sp>
          <p:nvSpPr>
            <p:cNvPr id="236" name="Google Shape;23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8"/>
          <p:cNvGrpSpPr/>
          <p:nvPr/>
        </p:nvGrpSpPr>
        <p:grpSpPr>
          <a:xfrm>
            <a:off x="6058195" y="3044097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3418962" y="1443451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058195" y="1443451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791052" y="1443451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959921" y="1618461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965397" y="3229022"/>
            <a:ext cx="237745" cy="192979"/>
            <a:chOff x="1928175" y="312600"/>
            <a:chExt cx="425000" cy="373700"/>
          </a:xfrm>
        </p:grpSpPr>
        <p:sp>
          <p:nvSpPr>
            <p:cNvPr id="264" name="Google Shape;264;p2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8"/>
          <p:cNvSpPr/>
          <p:nvPr/>
        </p:nvSpPr>
        <p:spPr>
          <a:xfrm>
            <a:off x="3582679" y="3231552"/>
            <a:ext cx="258904" cy="18793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8"/>
          <p:cNvGrpSpPr/>
          <p:nvPr/>
        </p:nvGrpSpPr>
        <p:grpSpPr>
          <a:xfrm>
            <a:off x="6227394" y="3210872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3593053" y="1638165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249937" y="1613337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body" idx="1"/>
          </p:nvPr>
        </p:nvSpPr>
        <p:spPr>
          <a:xfrm>
            <a:off x="691200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Yellow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2"/>
          </p:nvPr>
        </p:nvSpPr>
        <p:spPr>
          <a:xfrm>
            <a:off x="3321088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5950975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675" y="0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296" name="Google Shape;296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297" name="Google Shape;297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02" name="Google Shape;302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06" name="Google Shape;306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17" name="Google Shape;317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18" name="Google Shape;318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23" name="Google Shape;323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26" name="Google Shape;32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37" name="Google Shape;337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38" name="Google Shape;338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43" name="Google Shape;343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46" name="Google Shape;346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59" name="Google Shape;359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67" name="Google Shape;367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464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382" name="Google Shape;382;p3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389" name="Google Shape;389;p3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392" name="Google Shape;392;p3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3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397" name="Google Shape;397;p3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401" name="Google Shape;401;p3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3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407" name="Google Shape;407;p3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428" name="Google Shape;428;p3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431" name="Google Shape;431;p3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435" name="Google Shape;435;p3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439" name="Google Shape;439;p3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3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448" name="Google Shape;448;p3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451" name="Google Shape;451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454" name="Google Shape;454;p3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457" name="Google Shape;457;p3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460" name="Google Shape;460;p3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465" name="Google Shape;465;p3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468" name="Google Shape;468;p3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473" name="Google Shape;473;p3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476" name="Google Shape;476;p3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482" name="Google Shape;482;p3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485" name="Google Shape;485;p3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491" name="Google Shape;491;p3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497" name="Google Shape;497;p3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3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505" name="Google Shape;505;p3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508" name="Google Shape;508;p3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511" name="Google Shape;511;p3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3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515" name="Google Shape;515;p3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518" name="Google Shape;518;p3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524" name="Google Shape;524;p3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3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529" name="Google Shape;529;p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532" name="Google Shape;532;p3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536" name="Google Shape;536;p3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539" name="Google Shape;539;p3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545" name="Google Shape;545;p3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548" name="Google Shape;548;p3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553" name="Google Shape;553;p3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557" name="Google Shape;557;p3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560" name="Google Shape;560;p3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564" name="Google Shape;564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570" name="Google Shape;570;p3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573" name="Google Shape;573;p3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3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580" name="Google Shape;580;p3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583" name="Google Shape;583;p3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3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589" name="Google Shape;589;p3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593" name="Google Shape;593;p3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3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3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600" name="Google Shape;600;p3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605" name="Google Shape;605;p3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3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3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610" name="Google Shape;610;p3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616" name="Google Shape;616;p3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620" name="Google Shape;620;p3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624" name="Google Shape;624;p3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630" name="Google Shape;630;p3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636" name="Google Shape;636;p3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639" name="Google Shape;639;p3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3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647" name="Google Shape;647;p3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653" name="Google Shape;653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55" name="Google Shape;655;p3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3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657" name="Google Shape;657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661" name="Google Shape;661;p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2"/>
                </a:solidFill>
              </a:rPr>
              <a:t>1.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our data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70" name="Google Shape;670;p3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3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77" name="Google Shape;677;p3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3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82" name="Google Shape;682;p3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3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86" name="Google Shape;686;p3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3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92" name="Google Shape;692;p3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96" name="Google Shape;696;p3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0" name="Google Shape;700;p3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01" name="Google Shape;701;p3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3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07" name="Google Shape;707;p3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3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14" name="Google Shape;714;p3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17" name="Google Shape;717;p3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3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21" name="Google Shape;721;p3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28" name="Google Shape;728;p3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34" name="Google Shape;734;p3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3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38" name="Google Shape;738;p3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39" name="Google Shape;739;p3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749;p3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3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56" name="Google Shape;756;p3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61" name="Google Shape;761;p3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3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67" name="Google Shape;767;p3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3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74" name="Google Shape;774;p3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79" name="Google Shape;779;p3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3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84" name="Google Shape;784;p3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9" name="Google Shape;789;p3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90" name="Google Shape;790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01" name="Google Shape;801;p3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4" name="Google Shape;804;p3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05" name="Google Shape;805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5" name="Google Shape;815;p3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16" name="Google Shape;816;p3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0" name="Google Shape;820;p3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21" name="Google Shape;821;p3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1" name="Google Shape;831;p3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32" name="Google Shape;832;p3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3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40" name="Google Shape;840;p3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45" name="Google Shape;845;p3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3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50" name="Google Shape;850;p3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3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56" name="Google Shape;856;p3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3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63" name="Google Shape;863;p3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3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67" name="Google Shape;867;p3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73" name="Google Shape;873;p3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3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80" name="Google Shape;880;p3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3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84" name="Google Shape;884;p3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3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89" name="Google Shape;889;p3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3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96" name="Google Shape;896;p3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p3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04" name="Google Shape;904;p3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09" name="Google Shape;909;p3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3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13" name="Google Shape;913;p3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3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17" name="Google Shape;917;p3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3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22" name="Google Shape;922;p3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3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27" name="Google Shape;927;p3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3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33" name="Google Shape;933;p3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3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40" name="Google Shape;940;p3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3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48" name="Google Shape;948;p3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61" name="Google Shape;961;p3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3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66" name="Google Shape;966;p3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3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70" name="Google Shape;970;p3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3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77" name="Google Shape;977;p3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3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86" name="Google Shape;986;p3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3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99" name="Google Shape;999;p3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12" name="Google Shape;1012;p3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3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25" name="Google Shape;1025;p3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32" name="Google Shape;1032;p3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3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48" name="Google Shape;1048;p3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3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53" name="Google Shape;1053;p3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54" name="Google Shape;1054;p3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7" name="Google Shape;1057;p3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58" name="Google Shape;1058;p3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3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62" name="Google Shape;1062;p3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3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66" name="Google Shape;1066;p3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3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70" name="Google Shape;1070;p3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3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79" name="Google Shape;1079;p3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3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04" name="Google Shape;1104;p3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05" name="Google Shape;1105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3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08" name="Google Shape;1108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3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11" name="Google Shape;1111;p3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3" name="Google Shape;1113;p3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14" name="Google Shape;1114;p3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30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8"/>
          <p:cNvSpPr txBox="1"/>
          <p:nvPr/>
        </p:nvSpPr>
        <p:spPr>
          <a:xfrm>
            <a:off x="2240050" y="609506"/>
            <a:ext cx="59196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0" name="Google Shape;1120;p38"/>
          <p:cNvSpPr txBox="1"/>
          <p:nvPr/>
        </p:nvSpPr>
        <p:spPr>
          <a:xfrm>
            <a:off x="884300" y="24093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" name="Google Shape;1121;p38"/>
          <p:cNvSpPr txBox="1"/>
          <p:nvPr/>
        </p:nvSpPr>
        <p:spPr>
          <a:xfrm>
            <a:off x="725175" y="87091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dk1"/>
                </a:solidFill>
              </a:rPr>
              <a:t>😉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1122" name="Google Shape;1122;p3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3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29" name="Google Shape;1129;p3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30" name="Google Shape;1130;p3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31" name="Google Shape;1131;p3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3" name="Google Shape;1133;p3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34" name="Google Shape;1134;p3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6" name="Google Shape;1136;p3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37" name="Google Shape;1137;p3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39" name="Google Shape;1139;p3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40" name="Google Shape;1140;p3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4824" y="1447490"/>
            <a:ext cx="4362125" cy="112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dirty="0"/>
              <a:t>Relationship between target and predictor variables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CE456-2F41-9342-A43C-E1530DA5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49" y="1255445"/>
            <a:ext cx="4672227" cy="3368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4824" y="1447490"/>
            <a:ext cx="4362125" cy="112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dirty="0"/>
              <a:t>Probability a customer defaults based on age and their limit balance on their account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6ECEFF4-2331-1845-9A4F-D608C2E6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43" y="1352074"/>
            <a:ext cx="4933733" cy="32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2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2"/>
                </a:solidFill>
              </a:rPr>
              <a:t>2.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33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4824" y="1447490"/>
            <a:ext cx="4362125" cy="112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dirty="0"/>
              <a:t>Delinquency, probability of default, and exposure at default are studied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EBC5EEE-7471-834E-A16F-8F173980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28" y="2742668"/>
            <a:ext cx="5076847" cy="22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1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54824" y="1447490"/>
            <a:ext cx="4362125" cy="112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-US" dirty="0"/>
              <a:t>Distribution of credit utility based on Education between Defaulting and Non-defaulting customers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45D5BD7-AEF7-0B41-8002-36C61D44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48" y="1447490"/>
            <a:ext cx="425507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22189" y="3017063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2"/>
                </a:solidFill>
              </a:rPr>
              <a:t>3.</a:t>
            </a:r>
            <a:endParaRPr sz="9600" dirty="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Fitting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300882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905</Words>
  <Application>Microsoft Macintosh PowerPoint</Application>
  <PresentationFormat>On-screen Show (16:9)</PresentationFormat>
  <Paragraphs>168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Montserrat</vt:lpstr>
      <vt:lpstr>Arial</vt:lpstr>
      <vt:lpstr>Century Schoolbook</vt:lpstr>
      <vt:lpstr>Desdemona template</vt:lpstr>
      <vt:lpstr>Predicting Credit Card Defaults</vt:lpstr>
      <vt:lpstr>Data</vt:lpstr>
      <vt:lpstr>1. EDA</vt:lpstr>
      <vt:lpstr>EDA</vt:lpstr>
      <vt:lpstr>EDA</vt:lpstr>
      <vt:lpstr>2. Feature Engineering</vt:lpstr>
      <vt:lpstr>Feature Engineering</vt:lpstr>
      <vt:lpstr>Feature Engineering</vt:lpstr>
      <vt:lpstr>3. Model Fitting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Credit Card Defaults</dc:title>
  <cp:lastModifiedBy>Michael Rozenvasser</cp:lastModifiedBy>
  <cp:revision>5</cp:revision>
  <dcterms:modified xsi:type="dcterms:W3CDTF">2021-01-08T15:40:45Z</dcterms:modified>
</cp:coreProperties>
</file>